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57" r:id="rId5"/>
    <p:sldId id="265" r:id="rId6"/>
    <p:sldId id="264" r:id="rId7"/>
    <p:sldId id="262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6264696"/>
          </a:xfrm>
        </p:spPr>
        <p:txBody>
          <a:bodyPr>
            <a:normAutofit/>
          </a:bodyPr>
          <a:lstStyle/>
          <a:p>
            <a:r>
              <a:rPr lang="ru-RU" sz="7300" b="1" dirty="0" smtClean="0">
                <a:solidFill>
                  <a:srgbClr val="FF0000"/>
                </a:solidFill>
              </a:rPr>
              <a:t>Наставничество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как эффективный </a:t>
            </a:r>
            <a:r>
              <a:rPr lang="ru-RU" sz="7300" b="1" dirty="0" smtClean="0">
                <a:solidFill>
                  <a:srgbClr val="FF0000"/>
                </a:solidFill>
              </a:rPr>
              <a:t>инструмент </a:t>
            </a:r>
            <a:r>
              <a:rPr lang="ru-RU" b="1" dirty="0" smtClean="0">
                <a:solidFill>
                  <a:srgbClr val="0070C0"/>
                </a:solidFill>
              </a:rPr>
              <a:t>решения современных </a:t>
            </a:r>
            <a:r>
              <a:rPr lang="ru-RU" sz="6600" b="1" dirty="0" smtClean="0">
                <a:solidFill>
                  <a:srgbClr val="FF0000"/>
                </a:solidFill>
              </a:rPr>
              <a:t>задач образования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45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52400" y="1676400"/>
            <a:ext cx="84312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 b="1">
                <a:solidFill>
                  <a:srgbClr val="FF0000"/>
                </a:solidFill>
              </a:rPr>
              <a:t>деятельностный характер</a:t>
            </a:r>
            <a:r>
              <a:rPr lang="ru-RU" sz="3200"/>
              <a:t>  (вместо вебрального): </a:t>
            </a:r>
          </a:p>
          <a:p>
            <a:pPr eaLnBrk="1" hangingPunct="1"/>
            <a:r>
              <a:rPr lang="ru-RU" sz="3200" b="1">
                <a:solidFill>
                  <a:srgbClr val="FF0000"/>
                </a:solidFill>
              </a:rPr>
              <a:t>организация коллективной  деятельности</a:t>
            </a:r>
            <a:r>
              <a:rPr lang="ru-RU" sz="3200"/>
              <a:t>,  формирующей продуктивное  общение, мышление, умение рефлексировать.</a:t>
            </a:r>
          </a:p>
          <a:p>
            <a:pPr eaLnBrk="1" hangingPunct="1"/>
            <a:r>
              <a:rPr lang="ru-RU" sz="3200"/>
              <a:t> </a:t>
            </a:r>
            <a:r>
              <a:rPr lang="ru-RU" sz="3200" b="1">
                <a:solidFill>
                  <a:srgbClr val="FF0000"/>
                </a:solidFill>
              </a:rPr>
              <a:t>использование группы</a:t>
            </a:r>
            <a:r>
              <a:rPr lang="ru-RU" sz="3200"/>
              <a:t> (коллектива) как средства развития индивидуальности  на основе оперативной самооценки, самоконтроля каждого.</a:t>
            </a:r>
          </a:p>
          <a:p>
            <a:pPr eaLnBrk="1" hangingPunct="1"/>
            <a:endParaRPr lang="ru-RU" sz="3200"/>
          </a:p>
          <a:p>
            <a:pPr eaLnBrk="1" hangingPunct="1">
              <a:spcBef>
                <a:spcPct val="50000"/>
              </a:spcBef>
            </a:pPr>
            <a:endParaRPr lang="ru-RU" sz="3200"/>
          </a:p>
        </p:txBody>
      </p:sp>
      <p:sp>
        <p:nvSpPr>
          <p:cNvPr id="7171" name="WordArt 3"/>
          <p:cNvSpPr>
            <a:spLocks noChangeArrowheads="1" noChangeShapeType="1" noTextEdit="1"/>
          </p:cNvSpPr>
          <p:nvPr/>
        </p:nvSpPr>
        <p:spPr bwMode="auto">
          <a:xfrm>
            <a:off x="2895600" y="304800"/>
            <a:ext cx="5697538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Корпоративное обучение </a:t>
            </a:r>
          </a:p>
        </p:txBody>
      </p:sp>
      <p:pic>
        <p:nvPicPr>
          <p:cNvPr id="7172" name="Picture 4" descr="people-puzz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228600"/>
            <a:ext cx="241617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53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Базовый алгоритм взаимодействия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НАСТАВНИК - НАСТАВЛЯЕМЫЙ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https://thepresentation.ru/img/tmb/4/334225/80e763ad29279b6c42e28cd5514c02b7-800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6720" r="18741" b="4795"/>
          <a:stretch/>
        </p:blipFill>
        <p:spPr bwMode="auto">
          <a:xfrm>
            <a:off x="189504" y="1772816"/>
            <a:ext cx="4657923" cy="5021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thepresentation.ru/img/tmb/4/334225/69eb92542f837ab85a321d28734dc56a-800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0" t="31647" r="19548" b="14000"/>
          <a:stretch/>
        </p:blipFill>
        <p:spPr bwMode="auto">
          <a:xfrm>
            <a:off x="4071668" y="3717032"/>
            <a:ext cx="5072332" cy="3011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84602" y="1772816"/>
            <a:ext cx="640871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Форма </a:t>
            </a:r>
          </a:p>
          <a:p>
            <a:pPr algn="ctr"/>
            <a:r>
              <a:rPr lang="ru-RU" sz="3200" b="1" dirty="0" smtClean="0"/>
              <a:t>наставничества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УЧЕНИК - УЧЕНИК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6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1201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Мы считаем что </a:t>
            </a:r>
            <a:r>
              <a:rPr lang="ru-RU" b="1" dirty="0" smtClean="0">
                <a:solidFill>
                  <a:srgbClr val="FF0000"/>
                </a:solidFill>
              </a:rPr>
              <a:t>НАСТАВНИЧЕСТВО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Эффективная форма адаптации в условиях </a:t>
            </a:r>
            <a:r>
              <a:rPr lang="ru-RU" dirty="0" err="1" smtClean="0">
                <a:solidFill>
                  <a:srgbClr val="0070C0"/>
                </a:solidFill>
              </a:rPr>
              <a:t>дефецита</a:t>
            </a:r>
            <a:r>
              <a:rPr lang="ru-RU" dirty="0" smtClean="0">
                <a:solidFill>
                  <a:srgbClr val="0070C0"/>
                </a:solidFill>
              </a:rPr>
              <a:t> ресурсов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0070C0"/>
                </a:solidFill>
              </a:rPr>
              <a:t>Процесс передачи знаний, закрепления на практике и дальнейшей </a:t>
            </a:r>
            <a:r>
              <a:rPr lang="ru-RU" dirty="0" err="1" smtClean="0">
                <a:solidFill>
                  <a:srgbClr val="0070C0"/>
                </a:solidFill>
              </a:rPr>
              <a:t>поддерке</a:t>
            </a:r>
            <a:r>
              <a:rPr lang="ru-RU" dirty="0" smtClean="0">
                <a:solidFill>
                  <a:srgbClr val="0070C0"/>
                </a:solidFill>
              </a:rPr>
              <a:t> текущих знаний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0070C0"/>
                </a:solidFill>
              </a:rPr>
              <a:t>Неотъемлемый элемент кадровой политики, ключевая часть корпоративного обучения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875167" y="908720"/>
            <a:ext cx="374441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631206" y="2317233"/>
            <a:ext cx="374441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1331640" y="4221088"/>
            <a:ext cx="374441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7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ОБУСОШ №2\Desktop\ФГОС 3\teacher_PNG8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4136538" cy="453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62646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ИУП педагога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МОБУСОШ №2\Desktop\ФГОС 3\9eae638d-3e82-403a-bc12-06553cd0073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6793"/>
          <a:stretch/>
        </p:blipFill>
        <p:spPr bwMode="auto">
          <a:xfrm>
            <a:off x="290477" y="1196752"/>
            <a:ext cx="5149433" cy="547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35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6" t="15709" r="18072" b="8712"/>
          <a:stretch/>
        </p:blipFill>
        <p:spPr bwMode="auto">
          <a:xfrm>
            <a:off x="123551" y="260648"/>
            <a:ext cx="8744858" cy="6054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37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гнутая вниз стрелка 5"/>
          <p:cNvSpPr>
            <a:spLocks noChangeArrowheads="1"/>
          </p:cNvSpPr>
          <p:nvPr/>
        </p:nvSpPr>
        <p:spPr bwMode="auto">
          <a:xfrm flipV="1">
            <a:off x="6324600" y="4724400"/>
            <a:ext cx="1038225" cy="395288"/>
          </a:xfrm>
          <a:prstGeom prst="curvedUpArrow">
            <a:avLst>
              <a:gd name="adj1" fmla="val 23870"/>
              <a:gd name="adj2" fmla="val 47751"/>
              <a:gd name="adj3" fmla="val 25000"/>
            </a:avLst>
          </a:prstGeom>
          <a:solidFill>
            <a:schemeClr val="accent1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ru-RU">
              <a:latin typeface="+mn-lt"/>
            </a:endParaRPr>
          </a:p>
        </p:txBody>
      </p:sp>
      <p:pic>
        <p:nvPicPr>
          <p:cNvPr id="55301" name="Picture 5" descr="56252_lestnica_nebo_oblaka_2309x1732_www_GdeFon_ru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2" name="Text Box 6"/>
          <p:cNvSpPr txBox="1">
            <a:spLocks noChangeArrowheads="1"/>
          </p:cNvSpPr>
          <p:nvPr/>
        </p:nvSpPr>
        <p:spPr bwMode="auto">
          <a:xfrm rot="384003">
            <a:off x="990600" y="6126163"/>
            <a:ext cx="3990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Я не буду этого делать!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2057400" y="52578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Я не могу сделать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2286000" y="3505200"/>
            <a:ext cx="2828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 rot="-214578">
            <a:off x="2743200" y="4572000"/>
            <a:ext cx="3113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Я хочу это сделать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 rot="21179571">
            <a:off x="3280343" y="39624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Как мне это сделать?</a:t>
            </a:r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 rot="-381613">
            <a:off x="3962400" y="35052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Я могу сделать!</a:t>
            </a:r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 rot="-357244">
            <a:off x="4348163" y="3124200"/>
            <a:ext cx="2357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Я это сделал!</a:t>
            </a: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 rot="1123847">
            <a:off x="3931841" y="2045873"/>
            <a:ext cx="403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/>
              <a:t>Это так просто!</a:t>
            </a:r>
          </a:p>
        </p:txBody>
      </p:sp>
      <p:pic>
        <p:nvPicPr>
          <p:cNvPr id="55312" name="Picture 16" descr="imagesQAML1WSU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725" y="3476625"/>
            <a:ext cx="2708275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3" name="Picture 17" descr="images4KMR6X6J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2503488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0" y="0"/>
            <a:ext cx="91440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 dirty="0"/>
              <a:t>Репродукция   Применение </a:t>
            </a:r>
          </a:p>
          <a:p>
            <a:pPr algn="ctr"/>
            <a:endParaRPr lang="ru-RU" sz="3200" b="1" dirty="0"/>
          </a:p>
          <a:p>
            <a:pPr algn="ctr"/>
            <a:r>
              <a:rPr lang="ru-RU" sz="3200" b="1" dirty="0"/>
              <a:t>Трансляция   Творчество</a:t>
            </a:r>
          </a:p>
        </p:txBody>
      </p:sp>
    </p:spTree>
    <p:extLst>
      <p:ext uri="{BB962C8B-B14F-4D97-AF65-F5344CB8AC3E}">
        <p14:creationId xmlns:p14="http://schemas.microsoft.com/office/powerpoint/2010/main" val="32259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МОБУСОШ №2\Desktop\20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" t="5734" b="9692"/>
          <a:stretch/>
        </p:blipFill>
        <p:spPr bwMode="auto">
          <a:xfrm>
            <a:off x="-4815" y="332656"/>
            <a:ext cx="9103150" cy="587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3140968"/>
            <a:ext cx="8352928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Наставничество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как </a:t>
            </a:r>
            <a:r>
              <a:rPr lang="ru-RU" sz="2400" b="1" dirty="0">
                <a:solidFill>
                  <a:srgbClr val="0070C0"/>
                </a:solidFill>
              </a:rPr>
              <a:t>эффективный инструмент решения современных </a:t>
            </a:r>
            <a:r>
              <a:rPr lang="ru-RU" sz="2400" b="1" dirty="0" smtClean="0">
                <a:solidFill>
                  <a:srgbClr val="0070C0"/>
                </a:solidFill>
              </a:rPr>
              <a:t>задач </a:t>
            </a:r>
            <a:r>
              <a:rPr lang="ru-RU" sz="2400" b="1" dirty="0">
                <a:solidFill>
                  <a:srgbClr val="0070C0"/>
                </a:solidFill>
              </a:rPr>
              <a:t>образования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125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Наставничество  как эффективный инструмент решения современных задач образования</vt:lpstr>
      <vt:lpstr>Презентация PowerPoint</vt:lpstr>
      <vt:lpstr>Базовый алгоритм взаимодействия  НАСТАВНИК - НАСТАВЛЯЕМЫЙ</vt:lpstr>
      <vt:lpstr>Мы считаем что НАСТАВНИЧЕСТВО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МОБУСОШ №2</dc:creator>
  <cp:lastModifiedBy>Пользователь Windows</cp:lastModifiedBy>
  <cp:revision>12</cp:revision>
  <dcterms:created xsi:type="dcterms:W3CDTF">2022-04-12T05:01:58Z</dcterms:created>
  <dcterms:modified xsi:type="dcterms:W3CDTF">2022-04-15T02:02:00Z</dcterms:modified>
</cp:coreProperties>
</file>