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7" r:id="rId5"/>
    <p:sldId id="265" r:id="rId6"/>
    <p:sldId id="264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6264696"/>
          </a:xfrm>
        </p:spPr>
        <p:txBody>
          <a:bodyPr>
            <a:normAutofit/>
          </a:bodyPr>
          <a:lstStyle/>
          <a:p>
            <a:r>
              <a:rPr lang="ru-RU" sz="7300" b="1" dirty="0" smtClean="0">
                <a:solidFill>
                  <a:srgbClr val="FF0000"/>
                </a:solidFill>
              </a:rPr>
              <a:t>Наставничество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как эффективный </a:t>
            </a:r>
            <a:r>
              <a:rPr lang="ru-RU" sz="7300" b="1" dirty="0" smtClean="0">
                <a:solidFill>
                  <a:srgbClr val="FF0000"/>
                </a:solidFill>
              </a:rPr>
              <a:t>инструмент </a:t>
            </a:r>
            <a:r>
              <a:rPr lang="ru-RU" b="1" dirty="0" smtClean="0">
                <a:solidFill>
                  <a:srgbClr val="0070C0"/>
                </a:solidFill>
              </a:rPr>
              <a:t>решения современных </a:t>
            </a:r>
            <a:r>
              <a:rPr lang="ru-RU" sz="6600" b="1" dirty="0" smtClean="0">
                <a:solidFill>
                  <a:srgbClr val="FF0000"/>
                </a:solidFill>
              </a:rPr>
              <a:t>задач образования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676400"/>
            <a:ext cx="84312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деятельностный характер</a:t>
            </a:r>
            <a:r>
              <a:rPr lang="ru-RU" sz="3200"/>
              <a:t>  (вместо вебрального): </a:t>
            </a:r>
          </a:p>
          <a:p>
            <a:pPr eaLnBrk="1" hangingPunct="1"/>
            <a:r>
              <a:rPr lang="ru-RU" sz="3200" b="1">
                <a:solidFill>
                  <a:srgbClr val="FF0000"/>
                </a:solidFill>
              </a:rPr>
              <a:t>организация коллективной  деятельности</a:t>
            </a:r>
            <a:r>
              <a:rPr lang="ru-RU" sz="3200"/>
              <a:t>,  формирующей продуктивное  общение, мышление, умение рефлексировать.</a:t>
            </a:r>
          </a:p>
          <a:p>
            <a:pPr eaLnBrk="1" hangingPunct="1"/>
            <a:r>
              <a:rPr lang="ru-RU" sz="3200"/>
              <a:t> </a:t>
            </a:r>
            <a:r>
              <a:rPr lang="ru-RU" sz="3200" b="1">
                <a:solidFill>
                  <a:srgbClr val="FF0000"/>
                </a:solidFill>
              </a:rPr>
              <a:t>использование группы</a:t>
            </a:r>
            <a:r>
              <a:rPr lang="ru-RU" sz="3200"/>
              <a:t> (коллектива) как средства развития индивидуальности  на основе оперативной самооценки, самоконтроля каждого.</a:t>
            </a:r>
          </a:p>
          <a:p>
            <a:pPr eaLnBrk="1" hangingPunct="1"/>
            <a:endParaRPr lang="ru-RU" sz="3200"/>
          </a:p>
          <a:p>
            <a:pPr eaLnBrk="1" hangingPunct="1">
              <a:spcBef>
                <a:spcPct val="50000"/>
              </a:spcBef>
            </a:pPr>
            <a:endParaRPr lang="ru-RU" sz="3200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569753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Корпоративное обучение </a:t>
            </a:r>
          </a:p>
        </p:txBody>
      </p:sp>
      <p:pic>
        <p:nvPicPr>
          <p:cNvPr id="7172" name="Picture 4" descr="people-puzz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28600"/>
            <a:ext cx="24161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Базовый алгоритм взаимодействия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НАСТАВНИК - НАСТАВЛЯЕМЫЙ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s://thepresentation.ru/img/tmb/4/334225/80e763ad29279b6c42e28cd5514c02b7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6720" r="18741" b="4795"/>
          <a:stretch/>
        </p:blipFill>
        <p:spPr bwMode="auto">
          <a:xfrm>
            <a:off x="189504" y="1772816"/>
            <a:ext cx="4657923" cy="5021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thepresentation.ru/img/tmb/4/334225/69eb92542f837ab85a321d28734dc56a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31647" r="19548" b="14000"/>
          <a:stretch/>
        </p:blipFill>
        <p:spPr bwMode="auto">
          <a:xfrm>
            <a:off x="4071668" y="3717032"/>
            <a:ext cx="5072332" cy="3011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4602" y="1772816"/>
            <a:ext cx="64087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Форма </a:t>
            </a:r>
          </a:p>
          <a:p>
            <a:pPr algn="ctr"/>
            <a:r>
              <a:rPr lang="ru-RU" sz="3200" b="1" dirty="0" smtClean="0"/>
              <a:t>наставничества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УЧЕНИК - УЧЕНИК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201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Мы считаем что </a:t>
            </a:r>
            <a:r>
              <a:rPr lang="ru-RU" b="1" dirty="0" smtClean="0">
                <a:solidFill>
                  <a:srgbClr val="FF0000"/>
                </a:solidFill>
              </a:rPr>
              <a:t>НАСТАВНИЧЕСТВО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Эффективная форма адаптации в условиях </a:t>
            </a:r>
            <a:r>
              <a:rPr lang="ru-RU" dirty="0" err="1" smtClean="0">
                <a:solidFill>
                  <a:srgbClr val="0070C0"/>
                </a:solidFill>
              </a:rPr>
              <a:t>дефецита</a:t>
            </a:r>
            <a:r>
              <a:rPr lang="ru-RU" dirty="0" smtClean="0">
                <a:solidFill>
                  <a:srgbClr val="0070C0"/>
                </a:solidFill>
              </a:rPr>
              <a:t> ресурсов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Процесс передачи знаний, закрепления на практике и дальнейшей </a:t>
            </a:r>
            <a:r>
              <a:rPr lang="ru-RU" dirty="0" err="1" smtClean="0">
                <a:solidFill>
                  <a:srgbClr val="0070C0"/>
                </a:solidFill>
              </a:rPr>
              <a:t>поддерке</a:t>
            </a:r>
            <a:r>
              <a:rPr lang="ru-RU" dirty="0" smtClean="0">
                <a:solidFill>
                  <a:srgbClr val="0070C0"/>
                </a:solidFill>
              </a:rPr>
              <a:t> текущих знаний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Неотъемлемый элемент кадровой политики, ключевая часть корпоративного обучения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75167" y="908720"/>
            <a:ext cx="37444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631206" y="2317233"/>
            <a:ext cx="37444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331640" y="4221088"/>
            <a:ext cx="374441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БУСОШ №2\Desktop\ФГОС 3\teacher_PNG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4136538" cy="45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ИУП педагога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МОБУСОШ №2\Desktop\ФГОС 3\9eae638d-3e82-403a-bc12-06553cd007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6793"/>
          <a:stretch/>
        </p:blipFill>
        <p:spPr bwMode="auto">
          <a:xfrm>
            <a:off x="290477" y="1196752"/>
            <a:ext cx="5149433" cy="54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t="15709" r="18072" b="8712"/>
          <a:stretch/>
        </p:blipFill>
        <p:spPr bwMode="auto">
          <a:xfrm>
            <a:off x="123551" y="260648"/>
            <a:ext cx="8744858" cy="605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3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гнутая вниз стрелка 5"/>
          <p:cNvSpPr>
            <a:spLocks noChangeArrowheads="1"/>
          </p:cNvSpPr>
          <p:nvPr/>
        </p:nvSpPr>
        <p:spPr bwMode="auto">
          <a:xfrm flipV="1">
            <a:off x="6324600" y="4724400"/>
            <a:ext cx="1038225" cy="395288"/>
          </a:xfrm>
          <a:prstGeom prst="curvedUpArrow">
            <a:avLst>
              <a:gd name="adj1" fmla="val 23870"/>
              <a:gd name="adj2" fmla="val 47751"/>
              <a:gd name="adj3" fmla="val 25000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latin typeface="+mn-lt"/>
            </a:endParaRPr>
          </a:p>
        </p:txBody>
      </p:sp>
      <p:pic>
        <p:nvPicPr>
          <p:cNvPr id="55301" name="Picture 5" descr="56252_lestnica_nebo_oblaka_2309x1732_www_GdeFon_ru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 rot="384003">
            <a:off x="990600" y="6126163"/>
            <a:ext cx="399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Я не буду этого делать!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057400" y="5257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Я не могу сделать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2286000" y="3505200"/>
            <a:ext cx="2828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 rot="-214578">
            <a:off x="2743200" y="4572000"/>
            <a:ext cx="311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Я хочу это сделать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 rot="21179571">
            <a:off x="3280343" y="39624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Как мне это сделать?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 rot="-381613">
            <a:off x="3962400" y="35052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Я могу сделать!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 rot="-357244">
            <a:off x="4348163" y="3124200"/>
            <a:ext cx="2357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Я это сделал!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 rot="1123847">
            <a:off x="3931841" y="2045873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Это так просто!</a:t>
            </a:r>
          </a:p>
        </p:txBody>
      </p:sp>
      <p:pic>
        <p:nvPicPr>
          <p:cNvPr id="55312" name="Picture 16" descr="imagesQAML1WS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3476625"/>
            <a:ext cx="27082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3" name="Picture 17" descr="images4KMR6X6J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25034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Репродукция   Применение 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Трансляция  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32259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МОБУСОШ №2\Desktop\2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5734" b="9692"/>
          <a:stretch/>
        </p:blipFill>
        <p:spPr bwMode="auto">
          <a:xfrm>
            <a:off x="-4815" y="332656"/>
            <a:ext cx="9103150" cy="587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140968"/>
            <a:ext cx="835292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Наставничество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как </a:t>
            </a:r>
            <a:r>
              <a:rPr lang="ru-RU" sz="2400" b="1" dirty="0">
                <a:solidFill>
                  <a:srgbClr val="0070C0"/>
                </a:solidFill>
              </a:rPr>
              <a:t>эффективный инструмент решения современных </a:t>
            </a:r>
            <a:r>
              <a:rPr lang="ru-RU" sz="2400" b="1" dirty="0" smtClean="0">
                <a:solidFill>
                  <a:srgbClr val="0070C0"/>
                </a:solidFill>
              </a:rPr>
              <a:t>задач </a:t>
            </a:r>
            <a:r>
              <a:rPr lang="ru-RU" sz="2400" b="1" dirty="0">
                <a:solidFill>
                  <a:srgbClr val="0070C0"/>
                </a:solidFill>
              </a:rPr>
              <a:t>образования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125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Наставничество  как эффективный инструмент решения современных задач образования</vt:lpstr>
      <vt:lpstr>Презентация PowerPoint</vt:lpstr>
      <vt:lpstr>Базовый алгоритм взаимодействия  НАСТАВНИК - НАСТАВЛЯЕМЫЙ</vt:lpstr>
      <vt:lpstr>Мы считаем что НАСТАВНИЧЕСТВО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МОБУСОШ №2</dc:creator>
  <cp:lastModifiedBy>Пользователь Windows</cp:lastModifiedBy>
  <cp:revision>12</cp:revision>
  <dcterms:created xsi:type="dcterms:W3CDTF">2022-04-12T05:01:58Z</dcterms:created>
  <dcterms:modified xsi:type="dcterms:W3CDTF">2022-04-15T02:02:00Z</dcterms:modified>
</cp:coreProperties>
</file>